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 varScale="1">
        <p:scale>
          <a:sx n="72" d="100"/>
          <a:sy n="72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E42D35-3B4E-3C46-9AE0-FFE6B70E81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A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D22D34F-A01C-3840-B972-9A621314E0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Helvetica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9717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BF4452-5155-8142-8FF7-FA1343593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067DF2F-AD5E-404D-9D29-F10F398E59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0" i="0">
                <a:latin typeface="Helvetica" pitchFamily="2" charset="0"/>
              </a:defRPr>
            </a:lvl1pPr>
            <a:lvl2pPr>
              <a:defRPr b="0" i="0">
                <a:latin typeface="Helvetica" pitchFamily="2" charset="0"/>
              </a:defRPr>
            </a:lvl2pPr>
            <a:lvl3pPr>
              <a:defRPr b="0" i="0">
                <a:latin typeface="Helvetica" pitchFamily="2" charset="0"/>
              </a:defRPr>
            </a:lvl3pPr>
            <a:lvl4pPr>
              <a:defRPr b="0" i="0">
                <a:latin typeface="Helvetica" pitchFamily="2" charset="0"/>
              </a:defRPr>
            </a:lvl4pPr>
            <a:lvl5pPr>
              <a:defRPr b="0" i="0">
                <a:latin typeface="Helvetica" pitchFamily="2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198E40-5F8B-A144-9FDA-B4563A8DB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D23D-161D-FC45-866B-9BD02B331C4B}" type="datetimeFigureOut">
              <a:rPr lang="es-AR" smtClean="0"/>
              <a:t>30/9/2020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3F25ED-C11A-3A49-A7A9-2041930D0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27CAF8-59BD-EC44-8D5E-BBA19469A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E206-77A8-0A4E-906B-BE77E90F98A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75422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7F9F22E-52FF-354E-A7E4-6D3DA320E8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 dirty="0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F09BAF-A1F0-6444-994D-2DC1D0C7F7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 b="0" i="0">
                <a:latin typeface="Helvetica" pitchFamily="2" charset="0"/>
              </a:defRPr>
            </a:lvl1pPr>
            <a:lvl2pPr>
              <a:defRPr b="0" i="0">
                <a:latin typeface="Helvetica" pitchFamily="2" charset="0"/>
              </a:defRPr>
            </a:lvl2pPr>
            <a:lvl3pPr>
              <a:defRPr b="0" i="0">
                <a:latin typeface="Helvetica" pitchFamily="2" charset="0"/>
              </a:defRPr>
            </a:lvl3pPr>
            <a:lvl4pPr>
              <a:defRPr b="0" i="0">
                <a:latin typeface="Helvetica" pitchFamily="2" charset="0"/>
              </a:defRPr>
            </a:lvl4pPr>
            <a:lvl5pPr>
              <a:defRPr b="0" i="0">
                <a:latin typeface="Helvetica" pitchFamily="2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0DEAC4-C4C2-9147-A2BB-FD8A8F4CD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D23D-161D-FC45-866B-9BD02B331C4B}" type="datetimeFigureOut">
              <a:rPr lang="es-AR" smtClean="0"/>
              <a:t>30/9/2020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2E54F6-B064-ED48-B8E0-0F8CBA7A7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08ACE0-3FB6-F946-A9E6-A50B335DD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E206-77A8-0A4E-906B-BE77E90F98A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12394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63C5A9-3615-D34D-B528-6F6D52E74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35A3F2-3141-0D4E-9DD3-4EF3EA9A8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Helvetica" pitchFamily="2" charset="0"/>
              </a:defRPr>
            </a:lvl1pPr>
            <a:lvl2pPr>
              <a:defRPr b="0" i="0">
                <a:latin typeface="Helvetica" pitchFamily="2" charset="0"/>
              </a:defRPr>
            </a:lvl2pPr>
            <a:lvl3pPr>
              <a:defRPr b="0" i="0">
                <a:latin typeface="Helvetica" pitchFamily="2" charset="0"/>
              </a:defRPr>
            </a:lvl3pPr>
            <a:lvl4pPr>
              <a:defRPr b="0" i="0">
                <a:latin typeface="Helvetica" pitchFamily="2" charset="0"/>
              </a:defRPr>
            </a:lvl4pPr>
            <a:lvl5pPr>
              <a:defRPr b="0" i="0">
                <a:latin typeface="Helvetica" pitchFamily="2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F118C6-D228-9D4F-8C00-0E11F8005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D23D-161D-FC45-866B-9BD02B331C4B}" type="datetimeFigureOut">
              <a:rPr lang="es-AR" smtClean="0"/>
              <a:t>30/9/2020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6924A3-4648-B746-A2A0-4A8744213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306125-EA95-C946-AE55-09020F4CF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E206-77A8-0A4E-906B-BE77E90F98A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9491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63D8EC-3ADB-CC40-BE9F-709157C7F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DEB007-FD69-3B41-BF85-2416B4C47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AD797F-D986-8542-91E8-DC05FB858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7298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96E9F7-01EF-A949-8E9C-E37923339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A6D16C-4B5C-C249-9180-30A6919703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="0" i="0">
                <a:latin typeface="Helvetica" pitchFamily="2" charset="0"/>
              </a:defRPr>
            </a:lvl1pPr>
            <a:lvl2pPr>
              <a:defRPr b="0" i="0">
                <a:latin typeface="Helvetica" pitchFamily="2" charset="0"/>
              </a:defRPr>
            </a:lvl2pPr>
            <a:lvl3pPr>
              <a:defRPr b="0" i="0">
                <a:latin typeface="Helvetica" pitchFamily="2" charset="0"/>
              </a:defRPr>
            </a:lvl3pPr>
            <a:lvl4pPr>
              <a:defRPr b="0" i="0">
                <a:latin typeface="Helvetica" pitchFamily="2" charset="0"/>
              </a:defRPr>
            </a:lvl4pPr>
            <a:lvl5pPr>
              <a:defRPr b="0" i="0">
                <a:latin typeface="Helvetica" pitchFamily="2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E2072CC-6285-4E4F-B40B-9A1702B38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="0" i="0">
                <a:latin typeface="Helvetica" pitchFamily="2" charset="0"/>
              </a:defRPr>
            </a:lvl1pPr>
            <a:lvl2pPr>
              <a:defRPr b="0" i="0">
                <a:latin typeface="Helvetica" pitchFamily="2" charset="0"/>
              </a:defRPr>
            </a:lvl2pPr>
            <a:lvl3pPr>
              <a:defRPr b="0" i="0">
                <a:latin typeface="Helvetica" pitchFamily="2" charset="0"/>
              </a:defRPr>
            </a:lvl3pPr>
            <a:lvl4pPr>
              <a:defRPr b="0" i="0">
                <a:latin typeface="Helvetica" pitchFamily="2" charset="0"/>
              </a:defRPr>
            </a:lvl4pPr>
            <a:lvl5pPr>
              <a:defRPr b="0" i="0">
                <a:latin typeface="Helvetica" pitchFamily="2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BCD739-ECC8-1643-8106-5D8E284AA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D23D-161D-FC45-866B-9BD02B331C4B}" type="datetimeFigureOut">
              <a:rPr lang="es-AR" smtClean="0"/>
              <a:t>30/9/2020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8342FA-2282-3341-9122-4A3920BE0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601388-EBC2-8E42-88F5-50006442D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E206-77A8-0A4E-906B-BE77E90F98A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00653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48B05F-972A-904C-AF62-E1191BF48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4463" y="46033"/>
            <a:ext cx="9940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521165-79F7-1849-82B5-70CD73422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>
                <a:latin typeface="Helvetica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EE6EC5-431E-5D4D-B0F0-BCC30FA07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b="0" i="0">
                <a:latin typeface="Helvetica" pitchFamily="2" charset="0"/>
              </a:defRPr>
            </a:lvl1pPr>
            <a:lvl2pPr>
              <a:defRPr b="0" i="0">
                <a:latin typeface="Helvetica" pitchFamily="2" charset="0"/>
              </a:defRPr>
            </a:lvl2pPr>
            <a:lvl3pPr>
              <a:defRPr b="0" i="0">
                <a:latin typeface="Helvetica" pitchFamily="2" charset="0"/>
              </a:defRPr>
            </a:lvl3pPr>
            <a:lvl4pPr>
              <a:defRPr b="0" i="0">
                <a:latin typeface="Helvetica" pitchFamily="2" charset="0"/>
              </a:defRPr>
            </a:lvl4pPr>
            <a:lvl5pPr>
              <a:defRPr b="0" i="0">
                <a:latin typeface="Helvetica" pitchFamily="2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FABBE83-D659-2E41-92EF-597FE9BB5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 i="0">
                <a:latin typeface="Helvetica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00C46CF-E661-F94C-8EE5-C06E0B11B3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b="0" i="0">
                <a:latin typeface="Helvetica" pitchFamily="2" charset="0"/>
              </a:defRPr>
            </a:lvl1pPr>
            <a:lvl2pPr>
              <a:defRPr b="0" i="0">
                <a:latin typeface="Helvetica" pitchFamily="2" charset="0"/>
              </a:defRPr>
            </a:lvl2pPr>
            <a:lvl3pPr>
              <a:defRPr b="0" i="0">
                <a:latin typeface="Helvetica" pitchFamily="2" charset="0"/>
              </a:defRPr>
            </a:lvl3pPr>
            <a:lvl4pPr>
              <a:defRPr b="0" i="0">
                <a:latin typeface="Helvetica" pitchFamily="2" charset="0"/>
              </a:defRPr>
            </a:lvl4pPr>
            <a:lvl5pPr>
              <a:defRPr b="0" i="0">
                <a:latin typeface="Helvetica" pitchFamily="2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621F2FD-F6DA-DD42-ADA9-E8E7C3E2C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D23D-161D-FC45-866B-9BD02B331C4B}" type="datetimeFigureOut">
              <a:rPr lang="es-AR" smtClean="0"/>
              <a:t>30/9/2020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C334A7A-5FDC-C549-A23D-0F2F907F7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6209E7E-CAB7-8149-A626-65E029D1A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E206-77A8-0A4E-906B-BE77E90F98A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04174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9A22B0-6544-1B41-A165-45367888E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AAC49A1-B67E-5140-9984-DDD88F145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D23D-161D-FC45-866B-9BD02B331C4B}" type="datetimeFigureOut">
              <a:rPr lang="es-AR" smtClean="0"/>
              <a:t>30/9/2020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2C0F4CF-671B-814A-A23B-0B762F9B2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DE3670-3F99-874C-82A8-4925B019A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E206-77A8-0A4E-906B-BE77E90F98A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9524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14387EF-90D1-C245-BBB2-039760993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D23D-161D-FC45-866B-9BD02B331C4B}" type="datetimeFigureOut">
              <a:rPr lang="es-AR" smtClean="0"/>
              <a:t>30/9/2020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CE0EE72-8085-934C-83BE-8FC14AC24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FF547DD-6C47-B14A-8838-7D003A336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E206-77A8-0A4E-906B-BE77E90F98A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57377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2CC5B6-6D80-544F-959C-BA57583B7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AA5D6E-F5DF-7D45-A0D6-D00E34137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 b="0" i="0">
                <a:latin typeface="Helvetica" pitchFamily="2" charset="0"/>
              </a:defRPr>
            </a:lvl1pPr>
            <a:lvl2pPr>
              <a:defRPr sz="2800" b="0" i="0">
                <a:latin typeface="Helvetica" pitchFamily="2" charset="0"/>
              </a:defRPr>
            </a:lvl2pPr>
            <a:lvl3pPr>
              <a:defRPr sz="2400" b="0" i="0">
                <a:latin typeface="Helvetica" pitchFamily="2" charset="0"/>
              </a:defRPr>
            </a:lvl3pPr>
            <a:lvl4pPr>
              <a:defRPr sz="2000" b="0" i="0">
                <a:latin typeface="Helvetica" pitchFamily="2" charset="0"/>
              </a:defRPr>
            </a:lvl4pPr>
            <a:lvl5pPr>
              <a:defRPr sz="2000" b="0" i="0">
                <a:latin typeface="Helvetica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4D55BA-5A99-5743-B558-77C7681A71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="0" i="0">
                <a:latin typeface="Helvetica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84E25A-04AC-0247-885B-536537E25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D23D-161D-FC45-866B-9BD02B331C4B}" type="datetimeFigureOut">
              <a:rPr lang="es-AR" smtClean="0"/>
              <a:t>30/9/2020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113645-CB06-5E4E-A33A-C15A6CE43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981196-1E63-1C46-BF36-6D83AF6C2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E206-77A8-0A4E-906B-BE77E90F98A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8820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28AAFF-B850-E347-92C2-2BE4177B5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E57B9B3-2236-4B48-9FA1-8A4AB4449B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AR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0FB437-F58D-9B49-8E6C-82AFA7851D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="0" i="0">
                <a:latin typeface="Helvetica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7EE32F-4743-A646-A9E8-C98209E95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D23D-161D-FC45-866B-9BD02B331C4B}" type="datetimeFigureOut">
              <a:rPr lang="es-AR" smtClean="0"/>
              <a:t>30/9/2020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BC1B16-4104-C744-9B9B-79570EC1A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2F451D-C6F5-D143-80E3-5046748DC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E206-77A8-0A4E-906B-BE77E90F98A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2962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9A29EEE-8A10-4846-B10A-13FA911E3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888" y="222246"/>
            <a:ext cx="9967912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AR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F1637A-C834-4543-BACA-5591ADEF6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14450"/>
            <a:ext cx="10515600" cy="476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AR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8108A5-06CD-F845-9F64-35123AD4B7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8774" y="6470654"/>
            <a:ext cx="1952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2FCD23D-161D-FC45-866B-9BD02B331C4B}" type="datetimeFigureOut">
              <a:rPr lang="es-AR" smtClean="0"/>
              <a:pPr/>
              <a:t>30/9/2020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D98E7C-14A1-D145-A2FC-04F2A481C0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494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9B3A7D-127B-BE42-ABD4-9F8FAAB091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67752" y="64992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47E206-77A8-0A4E-906B-BE77E90F98A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4742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B1672B-2379-4C46-A5E2-A972955395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D</a:t>
            </a:r>
            <a:r>
              <a:rPr lang="es-AR" dirty="0" err="1"/>
              <a:t>esarrollador</a:t>
            </a:r>
            <a:r>
              <a:rPr lang="es-AR" dirty="0"/>
              <a:t> Full </a:t>
            </a:r>
            <a:r>
              <a:rPr lang="es-AR" dirty="0" err="1"/>
              <a:t>Stack</a:t>
            </a:r>
            <a:endParaRPr lang="es-A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36348E-9057-EA4A-AE20-95B34BC3BD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Tecnicatura Superior en Desarrollo Web y Aplicaciones Digitales – Formación Profesional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281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5EECA89A-D82D-4931-A763-A20CC2B9B1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04254"/>
              </p:ext>
            </p:extLst>
          </p:nvPr>
        </p:nvGraphicFramePr>
        <p:xfrm>
          <a:off x="1391478" y="145774"/>
          <a:ext cx="10707757" cy="62987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7108">
                  <a:extLst>
                    <a:ext uri="{9D8B030D-6E8A-4147-A177-3AD203B41FA5}">
                      <a16:colId xmlns:a16="http://schemas.microsoft.com/office/drawing/2014/main" val="2858768339"/>
                    </a:ext>
                  </a:extLst>
                </a:gridCol>
                <a:gridCol w="1610901">
                  <a:extLst>
                    <a:ext uri="{9D8B030D-6E8A-4147-A177-3AD203B41FA5}">
                      <a16:colId xmlns:a16="http://schemas.microsoft.com/office/drawing/2014/main" val="1401807418"/>
                    </a:ext>
                  </a:extLst>
                </a:gridCol>
                <a:gridCol w="1802789">
                  <a:extLst>
                    <a:ext uri="{9D8B030D-6E8A-4147-A177-3AD203B41FA5}">
                      <a16:colId xmlns:a16="http://schemas.microsoft.com/office/drawing/2014/main" val="2689003664"/>
                    </a:ext>
                  </a:extLst>
                </a:gridCol>
                <a:gridCol w="2230783">
                  <a:extLst>
                    <a:ext uri="{9D8B030D-6E8A-4147-A177-3AD203B41FA5}">
                      <a16:colId xmlns:a16="http://schemas.microsoft.com/office/drawing/2014/main" val="3785722806"/>
                    </a:ext>
                  </a:extLst>
                </a:gridCol>
                <a:gridCol w="2320013">
                  <a:extLst>
                    <a:ext uri="{9D8B030D-6E8A-4147-A177-3AD203B41FA5}">
                      <a16:colId xmlns:a16="http://schemas.microsoft.com/office/drawing/2014/main" val="3388921052"/>
                    </a:ext>
                  </a:extLst>
                </a:gridCol>
                <a:gridCol w="1606163">
                  <a:extLst>
                    <a:ext uri="{9D8B030D-6E8A-4147-A177-3AD203B41FA5}">
                      <a16:colId xmlns:a16="http://schemas.microsoft.com/office/drawing/2014/main" val="4016211194"/>
                    </a:ext>
                  </a:extLst>
                </a:gridCol>
              </a:tblGrid>
              <a:tr h="39191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Cron.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Objetivos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Propuestas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247017"/>
                  </a:ext>
                </a:extLst>
              </a:tr>
              <a:tr h="6415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de Contenidos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de Proyectos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Proyectos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Temas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Herramientas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68262"/>
                  </a:ext>
                </a:extLst>
              </a:tr>
              <a:tr h="5261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</a:rPr>
                        <a:t>Mes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60hs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15hs </a:t>
                      </a:r>
                      <a:r>
                        <a:rPr lang="es-ES" sz="1600" b="1" dirty="0" err="1">
                          <a:effectLst/>
                          <a:latin typeface="+mn-lt"/>
                          <a:ea typeface="Arial" panose="020B0604020202020204" pitchFamily="34" charset="0"/>
                        </a:rPr>
                        <a:t>sem</a:t>
                      </a:r>
                      <a:endParaRPr lang="en-US" sz="1600" b="1" dirty="0"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Foco en etapas iniciales: </a:t>
                      </a:r>
                      <a:r>
                        <a:rPr lang="es-ES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análisis de requerimientos, diseño de arquitectura, creación de tareas</a:t>
                      </a:r>
                      <a:endParaRPr lang="es-ES" sz="1400" dirty="0">
                        <a:effectLst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Análisis de requerimientos de un sistema web de administración de documentos. Diferenciando usuarios productores (que crean documentos) y consumidores (aquellos que los consumen). </a:t>
                      </a:r>
                      <a:endParaRPr lang="en-US" sz="1400" dirty="0"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Como resultado se deben entregar los requerimientos del sistema, la arquitectura del sistema, el </a:t>
                      </a:r>
                      <a:r>
                        <a:rPr lang="es-ES" sz="1400" dirty="0" err="1">
                          <a:effectLst/>
                          <a:latin typeface="+mn-lt"/>
                          <a:ea typeface="Arial" panose="020B0604020202020204" pitchFamily="34" charset="0"/>
                        </a:rPr>
                        <a:t>backlog</a:t>
                      </a:r>
                      <a:r>
                        <a:rPr lang="es-ES" sz="1400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 de tareas y una primera versión que permita a los usuarios crear documentos.</a:t>
                      </a:r>
                      <a:endParaRPr lang="en-US" sz="1400" dirty="0"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Diseño del sitio usando HTML Y CSS</a:t>
                      </a:r>
                      <a:endParaRPr lang="en-US" sz="1400" dirty="0"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Desarrollo de instancia de </a:t>
                      </a:r>
                      <a:r>
                        <a:rPr lang="es-ES" sz="1400" dirty="0" err="1">
                          <a:effectLst/>
                          <a:latin typeface="+mn-lt"/>
                          <a:ea typeface="Arial" panose="020B0604020202020204" pitchFamily="34" charset="0"/>
                        </a:rPr>
                        <a:t>Logueo</a:t>
                      </a:r>
                      <a:r>
                        <a:rPr lang="es-ES" sz="1400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 (Autenticación) </a:t>
                      </a:r>
                      <a:endParaRPr lang="en-US" sz="1400" dirty="0"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Programación de funciones con Java script (operaciones financieras, agregar saldo)</a:t>
                      </a:r>
                      <a:endParaRPr lang="en-US" sz="1400" dirty="0"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Registro de datos de usuarios y operaciones en una base de datos</a:t>
                      </a:r>
                      <a:endParaRPr lang="en-US" sz="1400" dirty="0"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Consulta de base de datos </a:t>
                      </a:r>
                      <a:r>
                        <a:rPr lang="es-ES" sz="1400" dirty="0" err="1">
                          <a:effectLst/>
                          <a:latin typeface="+mn-lt"/>
                          <a:ea typeface="Arial" panose="020B0604020202020204" pitchFamily="34" charset="0"/>
                        </a:rPr>
                        <a:t>via</a:t>
                      </a:r>
                      <a:r>
                        <a:rPr lang="es-ES" sz="1400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 web</a:t>
                      </a:r>
                      <a:endParaRPr lang="en-US" sz="1400" dirty="0"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Integración de módulos inicial. Agregado de módulo (pagos online</a:t>
                      </a:r>
                      <a:r>
                        <a:rPr lang="en-US" sz="1400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,</a:t>
                      </a:r>
                      <a:r>
                        <a:rPr lang="en-US" sz="1400" baseline="0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 </a:t>
                      </a:r>
                      <a:r>
                        <a:rPr lang="es-ES" sz="1400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compra y venta de moneda extranjera)</a:t>
                      </a:r>
                      <a:endParaRPr lang="en-US" sz="1400" dirty="0"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Pruebas (</a:t>
                      </a:r>
                      <a:r>
                        <a:rPr lang="es-ES" sz="1400" dirty="0" err="1">
                          <a:effectLst/>
                          <a:latin typeface="+mn-lt"/>
                          <a:ea typeface="Arial" panose="020B0604020202020204" pitchFamily="34" charset="0"/>
                        </a:rPr>
                        <a:t>testing</a:t>
                      </a:r>
                      <a:r>
                        <a:rPr lang="es-ES" sz="1400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) de la app</a:t>
                      </a:r>
                      <a:endParaRPr lang="en-US" sz="1400" dirty="0"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Especificaciones textuales y gráficas. Casos de uso. </a:t>
                      </a:r>
                      <a:r>
                        <a:rPr lang="es-ES" sz="14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User</a:t>
                      </a:r>
                      <a:r>
                        <a:rPr lang="es-ES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Stories</a:t>
                      </a:r>
                      <a:r>
                        <a:rPr lang="es-ES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(Como, Quiero, Para, Criterios de Aceptación). Tareas. Épicas.</a:t>
                      </a:r>
                      <a:endParaRPr lang="es-AR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Metodologías de desarrollo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Diseño UML. Diagramas de clases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modelo de objetos. Sistema de clases. Clases parciales. </a:t>
                      </a:r>
                      <a:r>
                        <a:rPr lang="es-ES" sz="14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Properties</a:t>
                      </a:r>
                      <a:r>
                        <a:rPr lang="es-ES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(atributos con </a:t>
                      </a:r>
                      <a:r>
                        <a:rPr lang="es-ES" sz="14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getters</a:t>
                      </a:r>
                      <a:r>
                        <a:rPr lang="es-ES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</a:t>
                      </a:r>
                      <a:r>
                        <a:rPr lang="es-ES" sz="14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setters</a:t>
                      </a:r>
                      <a:r>
                        <a:rPr lang="es-ES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Herencia. Polimorfismo. Importancia de las interfaces para segregación en roles y</a:t>
                      </a:r>
                      <a:r>
                        <a:rPr lang="es-ES" sz="14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Polimorfismo. </a:t>
                      </a:r>
                      <a:endParaRPr lang="en-U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>
                        <a:effectLst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>
                        <a:effectLst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>
                        <a:effectLst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>
                        <a:effectLst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>
                        <a:effectLst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>
                        <a:effectLst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>
                        <a:effectLst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Java, </a:t>
                      </a:r>
                      <a:r>
                        <a:rPr lang="en-US" sz="18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.Net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C#.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8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HTML, CSS, JS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UML</a:t>
                      </a:r>
                    </a:p>
                    <a:p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MongoDB. </a:t>
                      </a:r>
                      <a:r>
                        <a:rPr lang="es-ES" sz="18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MySQL</a:t>
                      </a:r>
                      <a:r>
                        <a:rPr lang="es-E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SQL Server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endParaRPr lang="en-US" sz="18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431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892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AC0BF3AD-A0CE-46B6-B418-3D657011FB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281186"/>
              </p:ext>
            </p:extLst>
          </p:nvPr>
        </p:nvGraphicFramePr>
        <p:xfrm>
          <a:off x="1457738" y="92765"/>
          <a:ext cx="10495723" cy="63345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4590">
                  <a:extLst>
                    <a:ext uri="{9D8B030D-6E8A-4147-A177-3AD203B41FA5}">
                      <a16:colId xmlns:a16="http://schemas.microsoft.com/office/drawing/2014/main" val="2858768339"/>
                    </a:ext>
                  </a:extLst>
                </a:gridCol>
                <a:gridCol w="1579002">
                  <a:extLst>
                    <a:ext uri="{9D8B030D-6E8A-4147-A177-3AD203B41FA5}">
                      <a16:colId xmlns:a16="http://schemas.microsoft.com/office/drawing/2014/main" val="1401807418"/>
                    </a:ext>
                  </a:extLst>
                </a:gridCol>
                <a:gridCol w="1854554">
                  <a:extLst>
                    <a:ext uri="{9D8B030D-6E8A-4147-A177-3AD203B41FA5}">
                      <a16:colId xmlns:a16="http://schemas.microsoft.com/office/drawing/2014/main" val="2689003664"/>
                    </a:ext>
                  </a:extLst>
                </a:gridCol>
                <a:gridCol w="1899525">
                  <a:extLst>
                    <a:ext uri="{9D8B030D-6E8A-4147-A177-3AD203B41FA5}">
                      <a16:colId xmlns:a16="http://schemas.microsoft.com/office/drawing/2014/main" val="3785722806"/>
                    </a:ext>
                  </a:extLst>
                </a:gridCol>
                <a:gridCol w="2152612">
                  <a:extLst>
                    <a:ext uri="{9D8B030D-6E8A-4147-A177-3AD203B41FA5}">
                      <a16:colId xmlns:a16="http://schemas.microsoft.com/office/drawing/2014/main" val="3388921052"/>
                    </a:ext>
                  </a:extLst>
                </a:gridCol>
                <a:gridCol w="1895440">
                  <a:extLst>
                    <a:ext uri="{9D8B030D-6E8A-4147-A177-3AD203B41FA5}">
                      <a16:colId xmlns:a16="http://schemas.microsoft.com/office/drawing/2014/main" val="4016211194"/>
                    </a:ext>
                  </a:extLst>
                </a:gridCol>
              </a:tblGrid>
              <a:tr h="42768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Cron.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Objetivos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Propuestas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247017"/>
                  </a:ext>
                </a:extLst>
              </a:tr>
              <a:tr h="700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de Contenidos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de Proyectos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Proyectos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Temas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Herramientas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68262"/>
                  </a:ext>
                </a:extLst>
              </a:tr>
              <a:tr h="5206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</a:rPr>
                        <a:t>Mes 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50hs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12.5hs </a:t>
                      </a:r>
                      <a:r>
                        <a:rPr lang="es-ES" sz="1600" b="1" dirty="0" err="1">
                          <a:effectLst/>
                          <a:latin typeface="+mn-lt"/>
                          <a:ea typeface="Arial" panose="020B0604020202020204" pitchFamily="34" charset="0"/>
                        </a:rPr>
                        <a:t>sem</a:t>
                      </a:r>
                      <a:endParaRPr lang="en-US" sz="1600" b="1" dirty="0"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Foco en UX, </a:t>
                      </a:r>
                      <a:r>
                        <a:rPr lang="es-ES" sz="16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testing</a:t>
                      </a: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integración continua.</a:t>
                      </a:r>
                      <a:endParaRPr lang="es-ES" sz="1600" dirty="0">
                        <a:effectLst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Agregado de “</a:t>
                      </a:r>
                      <a:r>
                        <a:rPr lang="es-ES" sz="16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responsiveness</a:t>
                      </a: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 al sistema web. </a:t>
                      </a:r>
                      <a:endParaRPr lang="en-US" sz="16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Además, se proveerá el plan de </a:t>
                      </a:r>
                      <a:r>
                        <a:rPr lang="es-ES" sz="16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tests</a:t>
                      </a: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se implantará un sistema de integración continua.</a:t>
                      </a:r>
                      <a:endParaRPr lang="es-ES" sz="1600" dirty="0">
                        <a:effectLst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Extensión del proyecto anterior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CSS Responsive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6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Testing. </a:t>
                      </a: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Tipos de </a:t>
                      </a:r>
                      <a:r>
                        <a:rPr lang="es-ES" sz="16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testing</a:t>
                      </a: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Plan de </a:t>
                      </a:r>
                      <a:r>
                        <a:rPr lang="es-ES" sz="16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testing</a:t>
                      </a: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La importancia del test unitario como herramienta de desarrollo. TDD (Test-</a:t>
                      </a:r>
                      <a:r>
                        <a:rPr lang="es-ES" sz="16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Driven</a:t>
                      </a: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</a:t>
                      </a: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Sistemas de integración continua (CI) y </a:t>
                      </a:r>
                      <a:r>
                        <a:rPr lang="es-ES" sz="16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delivery</a:t>
                      </a: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continuo (CD). Gestión de versiones. </a:t>
                      </a:r>
                      <a:endParaRPr lang="en-US" sz="16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r>
                        <a:rPr lang="es-ES" sz="1400" dirty="0">
                          <a:effectLst/>
                        </a:rPr>
                        <a:t> </a:t>
                      </a:r>
                    </a:p>
                    <a:p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Bootstrap.</a:t>
                      </a:r>
                    </a:p>
                    <a:p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Junit. Mocha. Chai.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431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662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50DF15EB-BD29-49D9-8A59-81A33961F5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485220"/>
              </p:ext>
            </p:extLst>
          </p:nvPr>
        </p:nvGraphicFramePr>
        <p:xfrm>
          <a:off x="1338470" y="119271"/>
          <a:ext cx="10707757" cy="62815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7107">
                  <a:extLst>
                    <a:ext uri="{9D8B030D-6E8A-4147-A177-3AD203B41FA5}">
                      <a16:colId xmlns:a16="http://schemas.microsoft.com/office/drawing/2014/main" val="2858768339"/>
                    </a:ext>
                  </a:extLst>
                </a:gridCol>
                <a:gridCol w="1610901">
                  <a:extLst>
                    <a:ext uri="{9D8B030D-6E8A-4147-A177-3AD203B41FA5}">
                      <a16:colId xmlns:a16="http://schemas.microsoft.com/office/drawing/2014/main" val="1401807418"/>
                    </a:ext>
                  </a:extLst>
                </a:gridCol>
                <a:gridCol w="1633820">
                  <a:extLst>
                    <a:ext uri="{9D8B030D-6E8A-4147-A177-3AD203B41FA5}">
                      <a16:colId xmlns:a16="http://schemas.microsoft.com/office/drawing/2014/main" val="2689003664"/>
                    </a:ext>
                  </a:extLst>
                </a:gridCol>
                <a:gridCol w="2196099">
                  <a:extLst>
                    <a:ext uri="{9D8B030D-6E8A-4147-A177-3AD203B41FA5}">
                      <a16:colId xmlns:a16="http://schemas.microsoft.com/office/drawing/2014/main" val="3785722806"/>
                    </a:ext>
                  </a:extLst>
                </a:gridCol>
                <a:gridCol w="2196099">
                  <a:extLst>
                    <a:ext uri="{9D8B030D-6E8A-4147-A177-3AD203B41FA5}">
                      <a16:colId xmlns:a16="http://schemas.microsoft.com/office/drawing/2014/main" val="3388921052"/>
                    </a:ext>
                  </a:extLst>
                </a:gridCol>
                <a:gridCol w="1933731">
                  <a:extLst>
                    <a:ext uri="{9D8B030D-6E8A-4147-A177-3AD203B41FA5}">
                      <a16:colId xmlns:a16="http://schemas.microsoft.com/office/drawing/2014/main" val="4016211194"/>
                    </a:ext>
                  </a:extLst>
                </a:gridCol>
              </a:tblGrid>
              <a:tr h="42582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Cron.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Objetivos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Propuestas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247017"/>
                  </a:ext>
                </a:extLst>
              </a:tr>
              <a:tr h="697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de Contenidos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de Proyectos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Proyectos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Temas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Herramientas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68262"/>
                  </a:ext>
                </a:extLst>
              </a:tr>
              <a:tr h="51586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</a:rPr>
                        <a:t>Mes 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40hs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10hs </a:t>
                      </a:r>
                      <a:r>
                        <a:rPr lang="es-ES" sz="1600" b="1" dirty="0" err="1">
                          <a:effectLst/>
                          <a:latin typeface="+mn-lt"/>
                          <a:ea typeface="Arial" panose="020B0604020202020204" pitchFamily="34" charset="0"/>
                        </a:rPr>
                        <a:t>sem</a:t>
                      </a:r>
                      <a:endParaRPr lang="en-US" sz="1600" b="1" dirty="0"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Foco en ciberseguridad</a:t>
                      </a:r>
                      <a:endParaRPr lang="es-ES" sz="1600" dirty="0">
                        <a:effectLst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Agregado de autenticación al sistema web </a:t>
                      </a:r>
                      <a:endParaRPr lang="es-ES" sz="1600" dirty="0">
                        <a:effectLst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Extensión del proyecto anterior</a:t>
                      </a: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Seguridad. Autenticación vs. Autorización. 0Auth para generación y validación de </a:t>
                      </a:r>
                      <a:r>
                        <a:rPr lang="es-ES" sz="16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tokens</a:t>
                      </a: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Uso de Log-</a:t>
                      </a:r>
                      <a:r>
                        <a:rPr lang="es-ES" sz="16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</a:t>
                      </a: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Cookies. 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0Auth</a:t>
                      </a: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431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639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56B78443-613D-4C3E-8023-339F31AE37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761530"/>
              </p:ext>
            </p:extLst>
          </p:nvPr>
        </p:nvGraphicFramePr>
        <p:xfrm>
          <a:off x="1497496" y="132522"/>
          <a:ext cx="10482470" cy="62526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3183">
                  <a:extLst>
                    <a:ext uri="{9D8B030D-6E8A-4147-A177-3AD203B41FA5}">
                      <a16:colId xmlns:a16="http://schemas.microsoft.com/office/drawing/2014/main" val="2858768339"/>
                    </a:ext>
                  </a:extLst>
                </a:gridCol>
                <a:gridCol w="1577009">
                  <a:extLst>
                    <a:ext uri="{9D8B030D-6E8A-4147-A177-3AD203B41FA5}">
                      <a16:colId xmlns:a16="http://schemas.microsoft.com/office/drawing/2014/main" val="1401807418"/>
                    </a:ext>
                  </a:extLst>
                </a:gridCol>
                <a:gridCol w="1599445">
                  <a:extLst>
                    <a:ext uri="{9D8B030D-6E8A-4147-A177-3AD203B41FA5}">
                      <a16:colId xmlns:a16="http://schemas.microsoft.com/office/drawing/2014/main" val="2689003664"/>
                    </a:ext>
                  </a:extLst>
                </a:gridCol>
                <a:gridCol w="2149893">
                  <a:extLst>
                    <a:ext uri="{9D8B030D-6E8A-4147-A177-3AD203B41FA5}">
                      <a16:colId xmlns:a16="http://schemas.microsoft.com/office/drawing/2014/main" val="3785722806"/>
                    </a:ext>
                  </a:extLst>
                </a:gridCol>
                <a:gridCol w="2149893">
                  <a:extLst>
                    <a:ext uri="{9D8B030D-6E8A-4147-A177-3AD203B41FA5}">
                      <a16:colId xmlns:a16="http://schemas.microsoft.com/office/drawing/2014/main" val="3388921052"/>
                    </a:ext>
                  </a:extLst>
                </a:gridCol>
                <a:gridCol w="1893047">
                  <a:extLst>
                    <a:ext uri="{9D8B030D-6E8A-4147-A177-3AD203B41FA5}">
                      <a16:colId xmlns:a16="http://schemas.microsoft.com/office/drawing/2014/main" val="4016211194"/>
                    </a:ext>
                  </a:extLst>
                </a:gridCol>
              </a:tblGrid>
              <a:tr h="4195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Cron.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Objetivos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Propuestas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247017"/>
                  </a:ext>
                </a:extLst>
              </a:tr>
              <a:tr h="6867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de Contenidos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de Proyectos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Proyectos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Temas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Herramientas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68262"/>
                  </a:ext>
                </a:extLst>
              </a:tr>
              <a:tr h="50824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</a:rPr>
                        <a:t>Mes 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40hs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10hs </a:t>
                      </a:r>
                      <a:r>
                        <a:rPr lang="es-ES" sz="1600" b="1" dirty="0" err="1">
                          <a:effectLst/>
                          <a:latin typeface="+mn-lt"/>
                          <a:ea typeface="Arial" panose="020B0604020202020204" pitchFamily="34" charset="0"/>
                        </a:rPr>
                        <a:t>sem</a:t>
                      </a:r>
                      <a:endParaRPr lang="en-US" sz="1600" b="1" dirty="0"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Foco en </a:t>
                      </a:r>
                      <a:r>
                        <a:rPr lang="es-ES" sz="16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Analytics</a:t>
                      </a: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sz="1600" dirty="0">
                        <a:effectLst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6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Seguimiento de consumidores en el sistema en desarrollo.</a:t>
                      </a:r>
                      <a:endParaRPr lang="en-US" sz="16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6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Como resultado se entregará el sistema expandido con la capacidad del usuario productor hacer el seguimiento (</a:t>
                      </a:r>
                      <a:r>
                        <a:rPr lang="es-ES" sz="16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analytics</a:t>
                      </a: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de la historia de cada consumidor</a:t>
                      </a:r>
                      <a:endParaRPr lang="es-ES" sz="1600" dirty="0">
                        <a:effectLst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Extensión del proyecto anterior</a:t>
                      </a: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 </a:t>
                      </a:r>
                      <a:r>
                        <a:rPr lang="es-ES" sz="16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Analytics</a:t>
                      </a: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La importancia de entender el comportamiento de los usuarios de las aplicaciones a través de métricas.</a:t>
                      </a:r>
                      <a:endParaRPr lang="en-US" sz="16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6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Concepto y herramientas de ORM (</a:t>
                      </a:r>
                      <a:r>
                        <a:rPr lang="es-ES" sz="16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Object-relational</a:t>
                      </a: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mapping</a:t>
                      </a: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Bases de datos virtual.</a:t>
                      </a:r>
                      <a:endParaRPr lang="en-US" sz="16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6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Paso a producción (</a:t>
                      </a:r>
                      <a:r>
                        <a:rPr lang="es-ES" sz="16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Deployment</a:t>
                      </a: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r>
                        <a:rPr lang="en-US" sz="16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Tipos</a:t>
                      </a:r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6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entornos</a:t>
                      </a:r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Stage, Development, Testing, Production.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AR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AR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AR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AR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AR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Selenium. Serenity. Jasmine. Junit. Mocha. Chai.</a:t>
                      </a:r>
                    </a:p>
                    <a:p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Cloud Platform. Microsoft Azure. </a:t>
                      </a:r>
                      <a:r>
                        <a:rPr lang="es-ES" sz="8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431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132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A33D9CB7-407C-4BCA-AD8C-BEDFE8610F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058256"/>
              </p:ext>
            </p:extLst>
          </p:nvPr>
        </p:nvGraphicFramePr>
        <p:xfrm>
          <a:off x="1451112" y="132523"/>
          <a:ext cx="10528855" cy="62815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8109">
                  <a:extLst>
                    <a:ext uri="{9D8B030D-6E8A-4147-A177-3AD203B41FA5}">
                      <a16:colId xmlns:a16="http://schemas.microsoft.com/office/drawing/2014/main" val="2858768339"/>
                    </a:ext>
                  </a:extLst>
                </a:gridCol>
                <a:gridCol w="1583986">
                  <a:extLst>
                    <a:ext uri="{9D8B030D-6E8A-4147-A177-3AD203B41FA5}">
                      <a16:colId xmlns:a16="http://schemas.microsoft.com/office/drawing/2014/main" val="1401807418"/>
                    </a:ext>
                  </a:extLst>
                </a:gridCol>
                <a:gridCol w="1606523">
                  <a:extLst>
                    <a:ext uri="{9D8B030D-6E8A-4147-A177-3AD203B41FA5}">
                      <a16:colId xmlns:a16="http://schemas.microsoft.com/office/drawing/2014/main" val="2689003664"/>
                    </a:ext>
                  </a:extLst>
                </a:gridCol>
                <a:gridCol w="2159407">
                  <a:extLst>
                    <a:ext uri="{9D8B030D-6E8A-4147-A177-3AD203B41FA5}">
                      <a16:colId xmlns:a16="http://schemas.microsoft.com/office/drawing/2014/main" val="3785722806"/>
                    </a:ext>
                  </a:extLst>
                </a:gridCol>
                <a:gridCol w="2159407">
                  <a:extLst>
                    <a:ext uri="{9D8B030D-6E8A-4147-A177-3AD203B41FA5}">
                      <a16:colId xmlns:a16="http://schemas.microsoft.com/office/drawing/2014/main" val="3388921052"/>
                    </a:ext>
                  </a:extLst>
                </a:gridCol>
                <a:gridCol w="1901423">
                  <a:extLst>
                    <a:ext uri="{9D8B030D-6E8A-4147-A177-3AD203B41FA5}">
                      <a16:colId xmlns:a16="http://schemas.microsoft.com/office/drawing/2014/main" val="4016211194"/>
                    </a:ext>
                  </a:extLst>
                </a:gridCol>
              </a:tblGrid>
              <a:tr h="41140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Cron.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Objetivos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Propuestas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247017"/>
                  </a:ext>
                </a:extLst>
              </a:tr>
              <a:tr h="673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de Contenidos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de Proyectos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Proyectos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Temas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Herramientas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68262"/>
                  </a:ext>
                </a:extLst>
              </a:tr>
              <a:tr h="5196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</a:rPr>
                        <a:t>Mes 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40hs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10hs </a:t>
                      </a:r>
                      <a:r>
                        <a:rPr lang="es-ES" sz="1600" b="1" dirty="0" err="1">
                          <a:effectLst/>
                          <a:latin typeface="+mn-lt"/>
                          <a:ea typeface="Arial" panose="020B0604020202020204" pitchFamily="34" charset="0"/>
                        </a:rPr>
                        <a:t>sem</a:t>
                      </a:r>
                      <a:endParaRPr lang="en-US" sz="1600" b="1" dirty="0"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Foco en </a:t>
                      </a:r>
                      <a:r>
                        <a:rPr lang="es-ES" sz="16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Analytics</a:t>
                      </a: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sz="1600" dirty="0">
                        <a:effectLst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6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Seguimiento de consumidores en el sistema en desarrollo.</a:t>
                      </a:r>
                      <a:endParaRPr lang="en-US" sz="16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6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Como resultado se entregará el sistema expandido con la capacidad del usuario productor hacer el seguimiento (</a:t>
                      </a:r>
                      <a:r>
                        <a:rPr lang="es-ES" sz="16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analytics</a:t>
                      </a: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de la historia de cada consumidor</a:t>
                      </a:r>
                      <a:endParaRPr lang="es-ES" sz="1600" dirty="0">
                        <a:effectLst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Extensión del proyecto anterior</a:t>
                      </a: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 </a:t>
                      </a:r>
                      <a:r>
                        <a:rPr lang="es-ES" sz="16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Analytics</a:t>
                      </a: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La importancia de entender el comportamiento de los usuarios de las aplicaciones a través de métricas.</a:t>
                      </a:r>
                      <a:endParaRPr lang="en-US" sz="16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6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Concepto y herramientas de ORM (</a:t>
                      </a:r>
                      <a:r>
                        <a:rPr lang="es-ES" sz="16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Object-relational</a:t>
                      </a: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mapping</a:t>
                      </a: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Bases de datos virtual.</a:t>
                      </a:r>
                      <a:endParaRPr lang="en-US" sz="16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6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Paso a producción (</a:t>
                      </a:r>
                      <a:r>
                        <a:rPr lang="es-ES" sz="16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Deployment</a:t>
                      </a:r>
                      <a:r>
                        <a:rPr lang="es-E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r>
                        <a:rPr lang="en-US" sz="16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Tipos</a:t>
                      </a:r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6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entornos</a:t>
                      </a:r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Stage, Development, Testing, Production.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AR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AR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AR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AR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AR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Selenium. Serenity. Jasmine. Junit. Mocha. Chai.</a:t>
                      </a:r>
                    </a:p>
                    <a:p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Cloud Platform. Microsoft Azure. </a:t>
                      </a:r>
                      <a:r>
                        <a:rPr lang="es-ES" sz="8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785" marR="53785" marT="53785" marB="5378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431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29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F01A6F-D9AA-234D-A4E9-74D78BAE4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O</a:t>
            </a:r>
            <a:r>
              <a:rPr lang="es-AR" dirty="0" err="1"/>
              <a:t>bjetivos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522463-5BC3-FD41-A458-8DCA27D40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4451"/>
            <a:ext cx="8332304" cy="3708124"/>
          </a:xfrm>
        </p:spPr>
        <p:txBody>
          <a:bodyPr/>
          <a:lstStyle/>
          <a:p>
            <a:endParaRPr lang="es-AR" sz="2800" spc="-15" dirty="0">
              <a:latin typeface="Calibri"/>
              <a:cs typeface="Calibri"/>
            </a:endParaRPr>
          </a:p>
          <a:p>
            <a:endParaRPr lang="es-AR" spc="-15" dirty="0">
              <a:latin typeface="Calibri"/>
              <a:cs typeface="Calibri"/>
            </a:endParaRPr>
          </a:p>
          <a:p>
            <a:r>
              <a:rPr lang="es-AR" sz="2800" spc="-15" dirty="0">
                <a:latin typeface="Calibri"/>
                <a:cs typeface="Calibri"/>
              </a:rPr>
              <a:t>Promover el desarrollo de un conjunto de competencias específicas dentro del sector profesional de informática articuladas a partir de las demandas socio-productivas.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79048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B0FEC4-9D41-4EE7-B5C7-64C97F707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Formación: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BDE46C-DB96-41E1-A696-4CDC15936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63880" indent="-28702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563880" algn="l"/>
                <a:tab pos="564515" algn="l"/>
              </a:tabLst>
            </a:pPr>
            <a:r>
              <a:rPr lang="es-ES" spc="-15" dirty="0"/>
              <a:t>Duración total: </a:t>
            </a:r>
            <a:r>
              <a:rPr lang="es-ES" spc="-5" dirty="0"/>
              <a:t>300</a:t>
            </a:r>
            <a:r>
              <a:rPr lang="es-ES" spc="60" dirty="0"/>
              <a:t> </a:t>
            </a:r>
            <a:r>
              <a:rPr lang="es-ES" spc="-20" dirty="0"/>
              <a:t>horas</a:t>
            </a:r>
          </a:p>
          <a:p>
            <a:pPr marL="264795"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lang="es-ES" sz="2900" dirty="0">
              <a:latin typeface="Times New Roman"/>
              <a:cs typeface="Times New Roman"/>
            </a:endParaRPr>
          </a:p>
          <a:p>
            <a:pPr marL="563880" indent="-287020">
              <a:lnSpc>
                <a:spcPct val="100000"/>
              </a:lnSpc>
              <a:buFont typeface="Arial"/>
              <a:buChar char="•"/>
              <a:tabLst>
                <a:tab pos="563880" algn="l"/>
                <a:tab pos="564515" algn="l"/>
              </a:tabLst>
            </a:pPr>
            <a:r>
              <a:rPr lang="es-ES" spc="-20" dirty="0"/>
              <a:t>Plataforma </a:t>
            </a:r>
            <a:r>
              <a:rPr lang="es-ES" spc="-5" dirty="0"/>
              <a:t>Moodle del </a:t>
            </a:r>
            <a:r>
              <a:rPr lang="es-ES" spc="-15" dirty="0"/>
              <a:t>Instituto Superior Politécnico Córdoba</a:t>
            </a:r>
            <a:endParaRPr lang="es-ES" spc="-10" dirty="0"/>
          </a:p>
          <a:p>
            <a:pPr marL="264795"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lang="es-ES" sz="2900" dirty="0">
              <a:latin typeface="Times New Roman"/>
              <a:cs typeface="Times New Roman"/>
            </a:endParaRPr>
          </a:p>
          <a:p>
            <a:pPr marL="563880" marR="518795" indent="-287020">
              <a:lnSpc>
                <a:spcPct val="100000"/>
              </a:lnSpc>
              <a:buFont typeface="Arial"/>
              <a:buChar char="•"/>
              <a:tabLst>
                <a:tab pos="563880" algn="l"/>
                <a:tab pos="564515" algn="l"/>
              </a:tabLst>
            </a:pPr>
            <a:r>
              <a:rPr lang="es-ES" spc="-10" dirty="0"/>
              <a:t>Clases</a:t>
            </a:r>
            <a:r>
              <a:rPr lang="es-ES" spc="-5" dirty="0"/>
              <a:t> virtuales a  </a:t>
            </a:r>
            <a:r>
              <a:rPr lang="es-ES" spc="-20" dirty="0"/>
              <a:t>cargo </a:t>
            </a:r>
            <a:r>
              <a:rPr lang="es-ES" spc="-10" dirty="0"/>
              <a:t>de </a:t>
            </a:r>
            <a:r>
              <a:rPr lang="es-ES" spc="-5" dirty="0"/>
              <a:t>docentes</a:t>
            </a:r>
            <a:r>
              <a:rPr lang="es-ES" spc="-15" dirty="0"/>
              <a:t> </a:t>
            </a:r>
            <a:r>
              <a:rPr lang="es-ES" spc="-10" dirty="0"/>
              <a:t>especializados </a:t>
            </a:r>
            <a:r>
              <a:rPr lang="es-ES" spc="-5" dirty="0"/>
              <a:t>en el</a:t>
            </a:r>
            <a:r>
              <a:rPr lang="es-ES" spc="120" dirty="0"/>
              <a:t> </a:t>
            </a:r>
            <a:r>
              <a:rPr lang="es-ES" spc="-10" dirty="0"/>
              <a:t>área.</a:t>
            </a:r>
          </a:p>
          <a:p>
            <a:pPr marL="264795"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lang="es-ES" sz="2900" dirty="0">
              <a:latin typeface="Times New Roman"/>
              <a:cs typeface="Times New Roman"/>
            </a:endParaRPr>
          </a:p>
          <a:p>
            <a:pPr marL="563880" indent="-287020">
              <a:lnSpc>
                <a:spcPct val="100000"/>
              </a:lnSpc>
              <a:buFont typeface="Arial"/>
              <a:buChar char="•"/>
              <a:tabLst>
                <a:tab pos="563880" algn="l"/>
                <a:tab pos="564515" algn="l"/>
              </a:tabLst>
            </a:pPr>
            <a:r>
              <a:rPr lang="es-ES" spc="-5" dirty="0"/>
              <a:t>2 clases virtuales </a:t>
            </a:r>
            <a:r>
              <a:rPr lang="es-ES" spc="-10" dirty="0"/>
              <a:t>semanales </a:t>
            </a:r>
            <a:r>
              <a:rPr lang="es-ES" spc="-15" dirty="0"/>
              <a:t>sincrónicas </a:t>
            </a:r>
            <a:r>
              <a:rPr lang="es-ES" spc="-5" dirty="0"/>
              <a:t>de 2:30</a:t>
            </a:r>
            <a:r>
              <a:rPr lang="es-ES" spc="180" dirty="0"/>
              <a:t> </a:t>
            </a:r>
            <a:r>
              <a:rPr lang="es-ES" spc="-10" dirty="0" err="1"/>
              <a:t>hs</a:t>
            </a:r>
            <a:r>
              <a:rPr lang="es-ES" spc="-10" dirty="0"/>
              <a:t> – Mediados por </a:t>
            </a:r>
            <a:r>
              <a:rPr lang="es-ES" spc="-10" dirty="0" err="1"/>
              <a:t>BigBlueButton</a:t>
            </a:r>
            <a:r>
              <a:rPr lang="es-ES" spc="-10" dirty="0"/>
              <a:t>. Herramienta propia de la </a:t>
            </a:r>
            <a:r>
              <a:rPr lang="es-ES" spc="-10"/>
              <a:t>Plataforma Moodle</a:t>
            </a:r>
            <a:endParaRPr lang="es-ES" spc="-10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24721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9601B2-D8C2-43BD-B68D-D0C59A65B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Estructura General - meses</a:t>
            </a:r>
            <a:endParaRPr lang="es-AR" dirty="0"/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70C91343-6E65-4AF8-BB1A-6B3EA27EA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212414"/>
              </p:ext>
            </p:extLst>
          </p:nvPr>
        </p:nvGraphicFramePr>
        <p:xfrm>
          <a:off x="2981740" y="1433772"/>
          <a:ext cx="5446644" cy="4330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3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3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8703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Mes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AACC5"/>
                    </a:solidFill>
                  </a:tcPr>
                </a:tc>
                <a:tc>
                  <a:txBody>
                    <a:bodyPr/>
                    <a:lstStyle/>
                    <a:p>
                      <a:pPr marL="339725" marR="299085" indent="-304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2000" b="1" spc="-20" dirty="0">
                          <a:latin typeface="Calibri"/>
                          <a:cs typeface="Calibri"/>
                        </a:rPr>
                        <a:t>Carga</a:t>
                      </a:r>
                      <a:r>
                        <a:rPr sz="20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latin typeface="Calibri"/>
                          <a:cs typeface="Calibri"/>
                        </a:rPr>
                        <a:t>horaria  </a:t>
                      </a:r>
                      <a:r>
                        <a:rPr sz="2000" b="1" spc="-5" dirty="0">
                          <a:latin typeface="Calibri"/>
                          <a:cs typeface="Calibri"/>
                        </a:rPr>
                        <a:t>Capacitación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AAC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082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80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hs.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94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60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hs.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081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50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hs.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2081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4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40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hs.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2082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5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40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hs.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194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6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30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hs.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8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FF6D97-67C9-4B1C-8BD8-94CC50E6E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Estructura General - semanal</a:t>
            </a:r>
            <a:endParaRPr lang="es-AR" dirty="0"/>
          </a:p>
        </p:txBody>
      </p:sp>
      <p:pic>
        <p:nvPicPr>
          <p:cNvPr id="11" name="Marcador de contenido 10">
            <a:extLst>
              <a:ext uri="{FF2B5EF4-FFF2-40B4-BE49-F238E27FC236}">
                <a16:creationId xmlns:a16="http://schemas.microsoft.com/office/drawing/2014/main" id="{10BF1CD0-DA98-4F47-A282-9D77C589A9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99790" y="1085846"/>
            <a:ext cx="5128591" cy="5189737"/>
          </a:xfrm>
        </p:spPr>
      </p:pic>
    </p:spTree>
    <p:extLst>
      <p:ext uri="{BB962C8B-B14F-4D97-AF65-F5344CB8AC3E}">
        <p14:creationId xmlns:p14="http://schemas.microsoft.com/office/powerpoint/2010/main" val="3441225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B1672B-2379-4C46-A5E2-A972955395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Metodología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10728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ED110-EAB5-4AA7-B50F-65F0846FB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Metodología ABP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DE9C43-C032-455A-A0FA-70DB1D543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9900" marR="5080" indent="-4572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El Aprendizaje Basado en Proyectos (ABP) es una metodología de enseñanza a partir de la acción, en la que los estudiantes construyen conocimientos y desarrollan habilidades al trabajar en equipos con el propósito de crear un producto, dar respuesta a una pregunta o proponer una solución a un problema complejo.</a:t>
            </a:r>
          </a:p>
          <a:p>
            <a:pPr marL="469900" marR="5080" indent="-4572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9900" marR="5080" indent="-4572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Esta metodología permite reproducir escenarios y situaciones que -desdelo conceptual, lo metodológico y lo operativo— se identifiquen y asemejen con bastante proximidad a los requerimientos del mundo tecnológico o socio-productivo.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76711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AFC543AF-2124-4049-A773-34529D4496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5888" y="123850"/>
            <a:ext cx="10239999" cy="6356463"/>
          </a:xfrm>
        </p:spPr>
      </p:pic>
    </p:spTree>
    <p:extLst>
      <p:ext uri="{BB962C8B-B14F-4D97-AF65-F5344CB8AC3E}">
        <p14:creationId xmlns:p14="http://schemas.microsoft.com/office/powerpoint/2010/main" val="796485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4F07F4-30A4-4EBC-B689-5E1668E54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Herramientas</a:t>
            </a:r>
            <a:endParaRPr lang="es-AR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C0A6015-71A6-4A81-83E8-3E1EFA3DE5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114" y="1320791"/>
            <a:ext cx="1524000" cy="15240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B2665E6-76A6-46C5-A44F-6B0A4350B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973" y="3013011"/>
            <a:ext cx="1635125" cy="98107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0DED88CF-9A67-4F28-80E5-EB5A330686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246" y="4198074"/>
            <a:ext cx="1147763" cy="1147763"/>
          </a:xfrm>
          <a:prstGeom prst="rect">
            <a:avLst/>
          </a:prstGeom>
        </p:spPr>
      </p:pic>
      <p:sp>
        <p:nvSpPr>
          <p:cNvPr id="11" name="object 3">
            <a:extLst>
              <a:ext uri="{FF2B5EF4-FFF2-40B4-BE49-F238E27FC236}">
                <a16:creationId xmlns:a16="http://schemas.microsoft.com/office/drawing/2014/main" id="{269D50E0-2061-4BF6-9C2F-16B7AC2F7B8F}"/>
              </a:ext>
            </a:extLst>
          </p:cNvPr>
          <p:cNvSpPr txBox="1">
            <a:spLocks/>
          </p:cNvSpPr>
          <p:nvPr/>
        </p:nvSpPr>
        <p:spPr>
          <a:xfrm>
            <a:off x="1190986" y="5505699"/>
            <a:ext cx="229425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440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es-AR" sz="2800" kern="0" spc="-20" dirty="0">
                <a:solidFill>
                  <a:srgbClr val="000000"/>
                </a:solidFill>
              </a:rPr>
              <a:t>Front</a:t>
            </a:r>
            <a:endParaRPr lang="en-US" sz="2800" kern="0" dirty="0"/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50441CE6-89A0-4D63-BFDE-68302AB257B6}"/>
              </a:ext>
            </a:extLst>
          </p:cNvPr>
          <p:cNvCxnSpPr/>
          <p:nvPr/>
        </p:nvCxnSpPr>
        <p:spPr>
          <a:xfrm>
            <a:off x="4068417" y="1614100"/>
            <a:ext cx="0" cy="3912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n 13">
            <a:extLst>
              <a:ext uri="{FF2B5EF4-FFF2-40B4-BE49-F238E27FC236}">
                <a16:creationId xmlns:a16="http://schemas.microsoft.com/office/drawing/2014/main" id="{3D66ACA5-2D9F-4C5C-A53D-53FCB5B7D4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277" y="1541507"/>
            <a:ext cx="1082567" cy="1082567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7B96E1E8-7F08-4F25-86E1-D0C7DA0861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6721" y="2960134"/>
            <a:ext cx="1690687" cy="1125075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5FDC6DE0-322F-4E09-895D-40E09BC2A2F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82" y="4150123"/>
            <a:ext cx="1376363" cy="1376363"/>
          </a:xfrm>
          <a:prstGeom prst="rect">
            <a:avLst/>
          </a:prstGeom>
        </p:spPr>
      </p:pic>
      <p:sp>
        <p:nvSpPr>
          <p:cNvPr id="20" name="object 3">
            <a:extLst>
              <a:ext uri="{FF2B5EF4-FFF2-40B4-BE49-F238E27FC236}">
                <a16:creationId xmlns:a16="http://schemas.microsoft.com/office/drawing/2014/main" id="{BE1DF4A5-97D0-4341-8AE9-468584D00480}"/>
              </a:ext>
            </a:extLst>
          </p:cNvPr>
          <p:cNvSpPr txBox="1">
            <a:spLocks/>
          </p:cNvSpPr>
          <p:nvPr/>
        </p:nvSpPr>
        <p:spPr>
          <a:xfrm>
            <a:off x="4569383" y="5546965"/>
            <a:ext cx="229425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440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es-AR" sz="2800" kern="0" spc="-20" dirty="0">
                <a:solidFill>
                  <a:srgbClr val="000000"/>
                </a:solidFill>
              </a:rPr>
              <a:t>Back</a:t>
            </a:r>
            <a:endParaRPr lang="en-US" sz="2800" kern="0" dirty="0"/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D6254183-EA06-4AF7-8A1A-A1506C8DEE68}"/>
              </a:ext>
            </a:extLst>
          </p:cNvPr>
          <p:cNvCxnSpPr/>
          <p:nvPr/>
        </p:nvCxnSpPr>
        <p:spPr>
          <a:xfrm>
            <a:off x="7752522" y="1566479"/>
            <a:ext cx="0" cy="3912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n 22">
            <a:extLst>
              <a:ext uri="{FF2B5EF4-FFF2-40B4-BE49-F238E27FC236}">
                <a16:creationId xmlns:a16="http://schemas.microsoft.com/office/drawing/2014/main" id="{C745066E-79E7-4E07-A797-D57091CED8B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750" y="1689286"/>
            <a:ext cx="1564566" cy="822659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29A8011A-3DDA-4F9E-B8D3-8A84CB667A8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419" y="3039278"/>
            <a:ext cx="1395897" cy="966788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4F26F1AC-D70B-42BD-BD43-8ED8B13C022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9029" y="4631196"/>
            <a:ext cx="1520678" cy="678874"/>
          </a:xfrm>
          <a:prstGeom prst="rect">
            <a:avLst/>
          </a:prstGeom>
        </p:spPr>
      </p:pic>
      <p:sp>
        <p:nvSpPr>
          <p:cNvPr id="29" name="object 3">
            <a:extLst>
              <a:ext uri="{FF2B5EF4-FFF2-40B4-BE49-F238E27FC236}">
                <a16:creationId xmlns:a16="http://schemas.microsoft.com/office/drawing/2014/main" id="{33F2960E-A46A-4FED-B233-E2181B59E719}"/>
              </a:ext>
            </a:extLst>
          </p:cNvPr>
          <p:cNvSpPr txBox="1">
            <a:spLocks/>
          </p:cNvSpPr>
          <p:nvPr/>
        </p:nvSpPr>
        <p:spPr>
          <a:xfrm>
            <a:off x="8432241" y="5542078"/>
            <a:ext cx="229425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440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es-AR" sz="2800" kern="0" spc="-20" dirty="0">
                <a:solidFill>
                  <a:srgbClr val="000000"/>
                </a:solidFill>
              </a:rPr>
              <a:t>Base de Datos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35359805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ISPCv1" id="{22DDA044-1F5C-1A40-9D7E-7747E090902F}" vid="{E619EE50-316F-7845-89C5-99D7576AAC6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de Office</Template>
  <TotalTime>64</TotalTime>
  <Words>904</Words>
  <Application>Microsoft Office PowerPoint</Application>
  <PresentationFormat>Panorámica</PresentationFormat>
  <Paragraphs>355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Helvetica</vt:lpstr>
      <vt:lpstr>Times New Roman</vt:lpstr>
      <vt:lpstr>Tema de Office</vt:lpstr>
      <vt:lpstr>Desarrollador Full Stack</vt:lpstr>
      <vt:lpstr>Objetivos</vt:lpstr>
      <vt:lpstr>Formación:</vt:lpstr>
      <vt:lpstr>Estructura General - meses</vt:lpstr>
      <vt:lpstr>Estructura General - semanal</vt:lpstr>
      <vt:lpstr>Metodología</vt:lpstr>
      <vt:lpstr>Metodología ABP</vt:lpstr>
      <vt:lpstr>Presentación de PowerPoint</vt:lpstr>
      <vt:lpstr>Herramientas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ejemplo</dc:title>
  <dc:creator>Jorge M. Finochietto</dc:creator>
  <cp:lastModifiedBy>Usuario</cp:lastModifiedBy>
  <cp:revision>12</cp:revision>
  <dcterms:created xsi:type="dcterms:W3CDTF">2020-09-17T17:40:45Z</dcterms:created>
  <dcterms:modified xsi:type="dcterms:W3CDTF">2020-09-30T17:23:09Z</dcterms:modified>
</cp:coreProperties>
</file>